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84" r:id="rId3"/>
    <p:sldId id="258" r:id="rId4"/>
    <p:sldId id="259" r:id="rId5"/>
    <p:sldId id="285" r:id="rId6"/>
    <p:sldId id="260" r:id="rId7"/>
    <p:sldId id="261" r:id="rId8"/>
    <p:sldId id="262" r:id="rId9"/>
    <p:sldId id="264" r:id="rId10"/>
    <p:sldId id="305" r:id="rId11"/>
    <p:sldId id="306" r:id="rId12"/>
    <p:sldId id="307" r:id="rId13"/>
    <p:sldId id="308" r:id="rId14"/>
    <p:sldId id="309" r:id="rId15"/>
    <p:sldId id="310" r:id="rId16"/>
    <p:sldId id="291" r:id="rId17"/>
    <p:sldId id="290" r:id="rId18"/>
    <p:sldId id="292" r:id="rId19"/>
    <p:sldId id="293" r:id="rId20"/>
    <p:sldId id="294" r:id="rId21"/>
    <p:sldId id="295" r:id="rId22"/>
    <p:sldId id="296" r:id="rId23"/>
    <p:sldId id="299" r:id="rId24"/>
    <p:sldId id="302" r:id="rId25"/>
    <p:sldId id="289" r:id="rId26"/>
    <p:sldId id="298" r:id="rId27"/>
    <p:sldId id="300" r:id="rId28"/>
    <p:sldId id="301" r:id="rId29"/>
    <p:sldId id="281" r:id="rId30"/>
    <p:sldId id="279" r:id="rId31"/>
    <p:sldId id="304" r:id="rId32"/>
    <p:sldId id="311" r:id="rId33"/>
    <p:sldId id="312" r:id="rId34"/>
    <p:sldId id="313" r:id="rId35"/>
    <p:sldId id="28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1D44"/>
    <a:srgbClr val="462B55"/>
    <a:srgbClr val="472C55"/>
    <a:srgbClr val="472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8C14951-52F8-4798-8688-B46D29058002}">
  <a:tblStyle styleId="{78C14951-52F8-4798-8688-B46D2905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95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9101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ec2c329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ec2c329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ec2c329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ec2c329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ec2c329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ec2c329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ec2c329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ec2c329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c2c329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c2c329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ec2c32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ec2c32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c2c329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c2c329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ec2c329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ec2c329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c2c329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c2c329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ec2c329d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ec2c329d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c2c329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c2c329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c2c329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c2c329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ec2c329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ec2c329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ec2c329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ec2c329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ec2c329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ec2c329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ec2c329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ec2c329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761762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01798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66170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85090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49713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87538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1776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79756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54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91212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88783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BC07-35A5-FE45-A9F3-643021F4904E}" type="datetimeFigureOut">
              <a:rPr lang="en-US" smtClean="0"/>
              <a:t>25/01/19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44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r.blockstack.org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al.openintents.org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blockstack.org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ockstack.github.io/blockstack.j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stack.org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afari.io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o/mining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o/mining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o/mining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lockstack.org/develop/zero_to_dapp_1.html" TargetMode="External"/><Relationship Id="rId4" Type="http://schemas.openxmlformats.org/officeDocument/2006/relationships/hyperlink" Target="https://forum.blockstack.org/t/big-list-of-app-idea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ccc.de/v/35c3-9941-how_facebook_tracks_you_on_android" TargetMode="External"/><Relationship Id="rId4" Type="http://schemas.openxmlformats.org/officeDocument/2006/relationships/hyperlink" Target="https://privacyinternational.org/campaigns/investigating-apps-interactions-facebook-android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10" y="1725246"/>
            <a:ext cx="8520600" cy="1120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err="1" smtClean="0">
                <a:solidFill>
                  <a:schemeClr val="bg1"/>
                </a:solidFill>
              </a:rPr>
              <a:t>Decentralised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identities, storage, and applications with </a:t>
            </a:r>
            <a:r>
              <a:rPr lang="en-US" sz="4000" dirty="0" err="1">
                <a:solidFill>
                  <a:schemeClr val="bg1"/>
                </a:solidFill>
              </a:rPr>
              <a:t>Blockstack</a:t>
            </a:r>
            <a:endParaRPr sz="4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15" y="257697"/>
            <a:ext cx="3186495" cy="9424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codingberl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3" y="257697"/>
            <a:ext cx="1761047" cy="973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4064" y="3708143"/>
            <a:ext cx="2494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Yann-Aël</a:t>
            </a:r>
            <a:r>
              <a:rPr lang="en-US" sz="2000" dirty="0">
                <a:solidFill>
                  <a:schemeClr val="bg1"/>
                </a:solidFill>
              </a:rPr>
              <a:t> Le </a:t>
            </a:r>
            <a:r>
              <a:rPr lang="en-US" sz="2000" dirty="0" err="1">
                <a:solidFill>
                  <a:schemeClr val="bg1"/>
                </a:solidFill>
              </a:rPr>
              <a:t>Borgne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24/01/</a:t>
            </a:r>
            <a:r>
              <a:rPr lang="en-US" dirty="0" smtClean="0">
                <a:solidFill>
                  <a:schemeClr val="bg1"/>
                </a:solidFill>
              </a:rPr>
              <a:t>2019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Identity Layer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Naming and PKI on a commodity blockchain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“DNS for People”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Namespaces (TLDs)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Updates, Transfers, Renewals, Revocations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First-come first-serve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Anyone can register a name or namespace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8569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Identity Layer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Char char="●"/>
            </a:pP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On-chain database log as specially-crafted TXNs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Nodes </a:t>
            </a: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replay transactions to produce this DB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Solves the key distribution and revocation problem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952500" y="1758600"/>
          <a:ext cx="7239000" cy="2194470"/>
        </p:xfrm>
        <a:graphic>
          <a:graphicData uri="http://schemas.openxmlformats.org/drawingml/2006/table">
            <a:tbl>
              <a:tblPr>
                <a:noFill/>
                <a:tableStyleId>{78C14951-52F8-4798-8688-B46D29058002}</a:tableStyleId>
              </a:tblPr>
              <a:tblGrid>
                <a:gridCol w="2413000"/>
                <a:gridCol w="2413000"/>
                <a:gridCol w="2413000"/>
              </a:tblGrid>
              <a:tr h="731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sz="1800"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Public Key Hash</a:t>
                      </a:r>
                      <a:endParaRPr sz="1800"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Routing state hash</a:t>
                      </a:r>
                      <a:endParaRPr sz="1800"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jude.id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16EMaNw3pkn...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b6e99200125e...</a:t>
                      </a:r>
                      <a:endParaRPr sz="1800"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4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cicero.res_publica.id</a:t>
                      </a:r>
                      <a:endParaRPr sz="1800"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1EtE77Aa5AA8et...</a:t>
                      </a:r>
                      <a:endParaRPr sz="18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7e4ac75f9d79b...</a:t>
                      </a:r>
                      <a:endParaRPr sz="1800"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52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Identity Layer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Off-chain routing state (~40Kb/txn)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Pointers to where your app data is hosted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Fully replicated to all nodes via P2P network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$ORIGIN cicero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$TTL 3600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_file URI 10 1 "https://gaia.blockstack.org/hub/1EtE77Aa5AA8etzF2irk56vvkS4v7rZ7PE"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226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2597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Storage Layer (Gaia)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Reuses commodity storage systems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is signed and encrypted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chooses which system(s) host their data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Per-app buckets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Per-app private keys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6582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Storage Layer (Gaia)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Names resolve to profiles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Profiles resolve to app data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296975" y="2931562"/>
            <a:ext cx="1673400" cy="490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judecnelson.id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2370975" y="2393250"/>
            <a:ext cx="3415200" cy="1548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“apps”: {</a:t>
            </a:r>
            <a:b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"http://publik.ykliao.com":  "https://app.graphitedocs.com": </a:t>
            </a:r>
            <a:b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"https://www.stealthy.im":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}, </a:t>
            </a:r>
            <a:b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6186000" y="1695775"/>
            <a:ext cx="2769498" cy="572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 … data for Publik … }</a:t>
            </a:r>
            <a:b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6186000" y="2991175"/>
            <a:ext cx="2769498" cy="572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 … data for Graphite … }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186000" y="4152900"/>
            <a:ext cx="2769498" cy="572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 … data for Stealthy … }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26"/>
          <p:cNvCxnSpPr>
            <a:stCxn id="222" idx="3"/>
            <a:endCxn id="223" idx="1"/>
          </p:cNvCxnSpPr>
          <p:nvPr/>
        </p:nvCxnSpPr>
        <p:spPr>
          <a:xfrm rot="10800000" flipH="1">
            <a:off x="1970375" y="3167362"/>
            <a:ext cx="400500" cy="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6"/>
          <p:cNvCxnSpPr>
            <a:endCxn id="224" idx="1"/>
          </p:cNvCxnSpPr>
          <p:nvPr/>
        </p:nvCxnSpPr>
        <p:spPr>
          <a:xfrm flipV="1">
            <a:off x="5129700" y="1982125"/>
            <a:ext cx="1056300" cy="908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6"/>
          <p:cNvCxnSpPr>
            <a:endCxn id="225" idx="1"/>
          </p:cNvCxnSpPr>
          <p:nvPr/>
        </p:nvCxnSpPr>
        <p:spPr>
          <a:xfrm>
            <a:off x="5655000" y="3180325"/>
            <a:ext cx="531000" cy="97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6"/>
          <p:cNvCxnSpPr>
            <a:endCxn id="226" idx="1"/>
          </p:cNvCxnSpPr>
          <p:nvPr/>
        </p:nvCxnSpPr>
        <p:spPr>
          <a:xfrm>
            <a:off x="5164200" y="3470850"/>
            <a:ext cx="1021800" cy="96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6"/>
          <p:cNvSpPr txBox="1"/>
          <p:nvPr/>
        </p:nvSpPr>
        <p:spPr>
          <a:xfrm>
            <a:off x="179443" y="3401350"/>
            <a:ext cx="1866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Owned by master key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186001" y="2268475"/>
            <a:ext cx="215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Signed by Publik app key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6186000" y="3563875"/>
            <a:ext cx="2531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Signed by Graphite app key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186000" y="4734528"/>
            <a:ext cx="2531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Signed by Stealthy app key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2361743" y="3948577"/>
            <a:ext cx="1866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Signed by master key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5294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Infrastructure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Anyone can run a Blockstack node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Takes ~10 GB disk, ~200MB RAM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Builds name DB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https://core.blockstack.org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RESTful API endpoint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https://explorer.blockstack.org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Profile explorer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3800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 us try it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 to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://browser.blockstack.org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your ID</a:t>
            </a:r>
          </a:p>
        </p:txBody>
      </p:sp>
      <p:pic>
        <p:nvPicPr>
          <p:cNvPr id="3" name="Picture 2" descr="sign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6" y="1727100"/>
            <a:ext cx="2793737" cy="32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 us try it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Choose username, password, and enter mail (used only for sending recovery passwords)</a:t>
            </a:r>
          </a:p>
        </p:txBody>
      </p:sp>
      <p:pic>
        <p:nvPicPr>
          <p:cNvPr id="4" name="Picture 3" descr="user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" y="2354725"/>
            <a:ext cx="2910169" cy="2214150"/>
          </a:xfrm>
          <a:prstGeom prst="rect">
            <a:avLst/>
          </a:prstGeom>
        </p:spPr>
      </p:pic>
      <p:pic>
        <p:nvPicPr>
          <p:cNvPr id="5" name="Picture 4" descr="passwo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75" y="2354725"/>
            <a:ext cx="2614124" cy="2214150"/>
          </a:xfrm>
          <a:prstGeom prst="rect">
            <a:avLst/>
          </a:prstGeom>
        </p:spPr>
      </p:pic>
      <p:pic>
        <p:nvPicPr>
          <p:cNvPr id="6" name="Picture 5" descr="m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31" y="2354724"/>
            <a:ext cx="2935553" cy="22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 us try it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Once your ID is created,</a:t>
            </a:r>
          </a:p>
          <a:p>
            <a:pPr marL="50800" lvl="0" indent="0">
              <a:buClr>
                <a:srgbClr val="FFFFFF"/>
              </a:buClr>
              <a:buSzPts val="2800"/>
              <a:buNone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go to Blockstack browser</a:t>
            </a:r>
          </a:p>
        </p:txBody>
      </p:sp>
      <p:pic>
        <p:nvPicPr>
          <p:cNvPr id="2" name="Picture 1" descr="codingberling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68" y="1152475"/>
            <a:ext cx="3288632" cy="37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browser - Home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brows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10" y="1056105"/>
            <a:ext cx="4931872" cy="39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2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Would you like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35093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use Internet applications and have full control on your data and identity?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US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decide what your identity is when you connect to an app?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be able to switch from an application provider to another without losing all of your data?</a:t>
            </a: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apps such as collaborative document edition, social network, chat, picture sharing, and so on</a:t>
            </a:r>
          </a:p>
        </p:txBody>
      </p:sp>
    </p:spTree>
    <p:extLst>
      <p:ext uri="{BB962C8B-B14F-4D97-AF65-F5344CB8AC3E}">
        <p14:creationId xmlns:p14="http://schemas.microsoft.com/office/powerpoint/2010/main" val="52939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browser - ID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brows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9" y="1109578"/>
            <a:ext cx="4975772" cy="39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browser - Wallet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brows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2" y="1026611"/>
            <a:ext cx="5041510" cy="40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browser - Settings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browser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46" y="1041789"/>
            <a:ext cx="5427127" cy="38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Trying an app: OI Calendar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992055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 to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http://cal.openintents.org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 descr="calend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06" y="1602840"/>
            <a:ext cx="4384842" cy="34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5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is my data?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911844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://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core.blockstack.org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query the Blockstack network and retrieve your zonefile</a:t>
            </a:r>
          </a:p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 to name querying/get name info for your Blockstack ID</a:t>
            </a:r>
          </a:p>
        </p:txBody>
      </p:sp>
      <p:pic>
        <p:nvPicPr>
          <p:cNvPr id="2" name="Picture 1" descr="nameinf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" y="2895471"/>
            <a:ext cx="9144000" cy="18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is my data?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911844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the Zonefile file, follow the link to your profile.json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profilej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612094"/>
            <a:ext cx="8662737" cy="26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is my data?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911844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the profile.json, follow the URL to app storage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Note: file name is ‘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AllEvents’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calendar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9" y="1644540"/>
            <a:ext cx="8542421" cy="16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24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 development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1296186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Blockstack.js : </a:t>
            </a: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https://blockstack.github.io/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blockstack.js</a:t>
            </a: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library takes care of most of the complexity for authentication, profile lookups, storage URL resolution, </a:t>
            </a:r>
            <a:r>
              <a:rPr lang="mr-IN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50800" lvl="0" indent="0">
              <a:buClr>
                <a:srgbClr val="FFFFFF"/>
              </a:buClr>
              <a:buSzPts val="2800"/>
              <a:buNone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50800" lvl="0" indent="0">
              <a:buClr>
                <a:srgbClr val="FFFFFF"/>
              </a:buClr>
              <a:buSzPts val="2800"/>
              <a:buNone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 functions: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redirectToSignIn(): void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handlePendingSignIn(): Promise(profile)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loadUserData(): profile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lookupProfile(): Promise(</a:t>
            </a:r>
            <a:r>
              <a:rPr lang="nl-BE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profile</a:t>
            </a: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nl-BE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getFile(path, options): Promise(data)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nl-BE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putFile(path, data, options): Promise(bool</a:t>
            </a:r>
            <a:r>
              <a:rPr lang="nl-BE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nl-BE"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54957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1804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Tutorials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11700" y="1296186"/>
            <a:ext cx="8520600" cy="384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https://blockstack.org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50800" lvl="0" indent="0">
              <a:buClr>
                <a:srgbClr val="FFFFFF"/>
              </a:buClr>
              <a:buSzPts val="2800"/>
              <a:buNone/>
            </a:pP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-406400">
              <a:buClr>
                <a:srgbClr val="FFFFFF"/>
              </a:buClr>
              <a:buSzPts val="2800"/>
              <a:buFont typeface="Lato"/>
              <a:buChar char="●"/>
            </a:pPr>
            <a:endParaRPr lang="nl-BE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tutoria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3" y="2017422"/>
            <a:ext cx="8662737" cy="24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93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910171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Graphite: 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‘Google G-Suite’</a:t>
            </a:r>
          </a:p>
          <a:p>
            <a:pPr marL="914400" lvl="1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www.graphitedocs.com</a:t>
            </a:r>
          </a:p>
          <a:p>
            <a:pPr marL="50800" algn="l">
              <a:spcBef>
                <a:spcPts val="0"/>
              </a:spcBef>
              <a:buClr>
                <a:srgbClr val="FFFFFF"/>
              </a:buClr>
              <a:buSzPts val="2800"/>
            </a:pP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Stealthy: ‘Skype’</a:t>
            </a:r>
          </a:p>
          <a:p>
            <a:pPr marL="914400" lvl="1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www.stealthy.im</a:t>
            </a:r>
          </a:p>
          <a:p>
            <a:pPr marL="50800" algn="l">
              <a:spcBef>
                <a:spcPts val="0"/>
              </a:spcBef>
              <a:buClr>
                <a:srgbClr val="FFFFFF"/>
              </a:buClr>
              <a:buSzPts val="2800"/>
            </a:pP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Afari: ‘Facebook’</a:t>
            </a:r>
          </a:p>
          <a:p>
            <a:pPr marL="914400" lvl="1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app.afari.io</a:t>
            </a:r>
            <a:endParaRPr lang="nl-BE" sz="24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endParaRPr lang="nl-BE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Blockusign, Misthos, Noteriot, </a:t>
            </a:r>
            <a:r>
              <a:rPr lang="mr-I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ecosystem</a:t>
            </a: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grap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24" y="1005691"/>
            <a:ext cx="2751841" cy="1260352"/>
          </a:xfrm>
          <a:prstGeom prst="rect">
            <a:avLst/>
          </a:prstGeom>
        </p:spPr>
      </p:pic>
      <p:pic>
        <p:nvPicPr>
          <p:cNvPr id="6" name="Picture 5" descr="stealth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46" y="2266043"/>
            <a:ext cx="1534845" cy="1154529"/>
          </a:xfrm>
          <a:prstGeom prst="rect">
            <a:avLst/>
          </a:prstGeom>
        </p:spPr>
      </p:pic>
      <p:pic>
        <p:nvPicPr>
          <p:cNvPr id="7" name="Picture 6" descr="afar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46" y="3420572"/>
            <a:ext cx="1534845" cy="13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4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Problems Are We Trying to Solve?</a:t>
            </a:r>
            <a:endParaRPr sz="3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450" y="4040825"/>
            <a:ext cx="947100" cy="9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02" y="2546726"/>
            <a:ext cx="1379825" cy="11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50" y="2705200"/>
            <a:ext cx="495126" cy="49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225" y="1098932"/>
            <a:ext cx="947100" cy="123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225" y="2546732"/>
            <a:ext cx="947100" cy="123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400" y="2286976"/>
            <a:ext cx="1756826" cy="175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>
            <a:endCxn id="70" idx="1"/>
          </p:cNvCxnSpPr>
          <p:nvPr/>
        </p:nvCxnSpPr>
        <p:spPr>
          <a:xfrm rot="10800000" flipH="1">
            <a:off x="1631125" y="1717590"/>
            <a:ext cx="2351100" cy="1047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4" name="Google Shape;74;p15"/>
          <p:cNvCxnSpPr>
            <a:stCxn id="68" idx="3"/>
            <a:endCxn id="71" idx="1"/>
          </p:cNvCxnSpPr>
          <p:nvPr/>
        </p:nvCxnSpPr>
        <p:spPr>
          <a:xfrm>
            <a:off x="1624225" y="3117075"/>
            <a:ext cx="2358000" cy="48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5" name="Google Shape;75;p15"/>
          <p:cNvCxnSpPr>
            <a:endCxn id="67" idx="1"/>
          </p:cNvCxnSpPr>
          <p:nvPr/>
        </p:nvCxnSpPr>
        <p:spPr>
          <a:xfrm>
            <a:off x="1638450" y="3401375"/>
            <a:ext cx="2460000" cy="1113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" name="Google Shape;76;p15"/>
          <p:cNvCxnSpPr>
            <a:endCxn id="67" idx="3"/>
          </p:cNvCxnSpPr>
          <p:nvPr/>
        </p:nvCxnSpPr>
        <p:spPr>
          <a:xfrm flipH="1">
            <a:off x="5045550" y="3138575"/>
            <a:ext cx="1950900" cy="1375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1803925" y="1620660"/>
            <a:ext cx="134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 certs,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certs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440700" y="2773175"/>
            <a:ext cx="113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DNS lookup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977425" y="3891400"/>
            <a:ext cx="113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Sign-in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710350" y="4012650"/>
            <a:ext cx="113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Load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43663" y="1947850"/>
            <a:ext cx="981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2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187994" y="1253650"/>
            <a:ext cx="18459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Data</a:t>
            </a:r>
            <a:endParaRPr sz="2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 flipH="1">
            <a:off x="4929575" y="1306700"/>
            <a:ext cx="15693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Cert. Authority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 flipH="1">
            <a:off x="4929575" y="2678300"/>
            <a:ext cx="15693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DNS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1039966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://app.co/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</a:t>
            </a: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ecosystem</a:t>
            </a: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8" y="1642954"/>
            <a:ext cx="7368526" cy="34142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990643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https://app.co/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mining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50800" algn="l">
              <a:spcBef>
                <a:spcPts val="0"/>
              </a:spcBef>
              <a:buClr>
                <a:srgbClr val="FFFFFF"/>
              </a:buClr>
              <a:buSzPts val="2800"/>
            </a:pPr>
            <a:endParaRPr lang="en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Funding for developers: App mining</a:t>
            </a:r>
            <a:endParaRPr lang="en"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ppmin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0" y="1687536"/>
            <a:ext cx="7948020" cy="34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5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990643"/>
            <a:ext cx="8725956" cy="39540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https://app.co/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mining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Eligibility: Blockstack app that uses decentralized identity and storage</a:t>
            </a:r>
            <a:endParaRPr lang="nl-BE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Ranking based on app reviewer scores (Product Hunt, Democracy Earth, TryMyUI)</a:t>
            </a: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endParaRPr lang="nl-BE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endParaRPr lang="en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Funding for developers: App mining</a:t>
            </a:r>
            <a:endParaRPr lang="en"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ppreview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2" y="3406350"/>
            <a:ext cx="8725956" cy="15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3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990643"/>
            <a:ext cx="8725956" cy="39540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https://app.co/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mining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endParaRPr lang="en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Funding for developers: App mining</a:t>
            </a:r>
            <a:endParaRPr lang="en"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ppmining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7" y="1624429"/>
            <a:ext cx="6559393" cy="33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6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28"/>
          <p:cNvSpPr txBox="1">
            <a:spLocks/>
          </p:cNvSpPr>
          <p:nvPr/>
        </p:nvSpPr>
        <p:spPr>
          <a:xfrm>
            <a:off x="311700" y="990643"/>
            <a:ext cx="8725956" cy="39540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Zero-to-Dapp tutorial: 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https://docs.blockstack.org/develop/zero_to_dapp_1.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html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Ideas for apps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nl-BE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https://forum.blockstack.org/t/big-list-of-app-</a:t>
            </a: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ideas</a:t>
            </a:r>
            <a:endParaRPr lang="nl-BE" sz="2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 help in Blockstack forums, Slack, local communities</a:t>
            </a:r>
          </a:p>
          <a:p>
            <a:pPr marL="457200" indent="-406400" algn="l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endParaRPr lang="en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47;p28"/>
          <p:cNvSpPr txBox="1">
            <a:spLocks/>
          </p:cNvSpPr>
          <p:nvPr/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nl-BE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to get started</a:t>
            </a:r>
            <a:endParaRPr lang="en"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6503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ctrTitle"/>
          </p:nvPr>
        </p:nvSpPr>
        <p:spPr>
          <a:xfrm>
            <a:off x="311708" y="2344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https://blockstack.org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https://github.com/blockstack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Problems Are We Trying to Solve?</a:t>
            </a:r>
            <a:endParaRPr sz="3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 </a:t>
            </a: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points of failure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the product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“Don’t be evil” is not good enough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975" y="2255100"/>
            <a:ext cx="1530724" cy="184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‘Sign-in with </a:t>
            </a:r>
            <a:r>
              <a:rPr lang="mr-IN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r>
              <a:rPr lang="nl-BE" sz="3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’ , side story</a:t>
            </a:r>
            <a:endParaRPr sz="3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 if I do not sign in with Facebook, what does Facebook know about the apps I use?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lot!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Investigation Q3/Q4 2018: Privacy international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video on 35C3 website</a:t>
            </a:r>
          </a:p>
          <a:p>
            <a:pPr lvl="1" indent="-406400">
              <a:spcBef>
                <a:spcPts val="0"/>
              </a:spcBef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 report on their website</a:t>
            </a:r>
          </a:p>
          <a:p>
            <a:pPr indent="-406400">
              <a:buClr>
                <a:srgbClr val="FFFFFF"/>
              </a:buClr>
              <a:buSzPts val="2800"/>
              <a:buFont typeface="Lato"/>
              <a:buChar char="●"/>
            </a:pP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 </a:t>
            </a:r>
            <a:r>
              <a:rPr lang="nl-BE" sz="24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- </a:t>
            </a:r>
            <a:r>
              <a:rPr lang="nl-BE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https://privacyinternational.org/node/2498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793" y="4199543"/>
            <a:ext cx="74199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https://media.ccc.de/v/35c3-9941-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how_facebook_tracks_you_on_android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https://privacyinternational.org/campaigns/investigating-apps-interactions-facebook-</a:t>
            </a:r>
            <a:r>
              <a:rPr lang="en-US" dirty="0" smtClean="0">
                <a:solidFill>
                  <a:srgbClr val="FFFFFF"/>
                </a:solidFill>
                <a:hlinkClick r:id="rId4"/>
              </a:rPr>
              <a:t>android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1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Problems Are We Trying to Solve?</a:t>
            </a:r>
            <a:endParaRPr sz="3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 “can’t be evil” applications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own their identities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own their data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Apps host neither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we build Web apps this way?  Use Blockstack!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Blockstack?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2" y="2546726"/>
            <a:ext cx="1379825" cy="11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43663" y="1947850"/>
            <a:ext cx="981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2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00" y="3830475"/>
            <a:ext cx="1229100" cy="1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622550" y="2780375"/>
            <a:ext cx="18459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Data</a:t>
            </a:r>
            <a:endParaRPr sz="2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302" y="3743051"/>
            <a:ext cx="1379825" cy="11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177" y="3743051"/>
            <a:ext cx="1379825" cy="11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302" y="2498926"/>
            <a:ext cx="1379825" cy="11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941097" y="1909000"/>
            <a:ext cx="15177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Others</a:t>
            </a:r>
            <a:endParaRPr sz="2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538" y="2595725"/>
            <a:ext cx="947100" cy="9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5400" y="1152257"/>
            <a:ext cx="947100" cy="123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750" y="1152407"/>
            <a:ext cx="947100" cy="1237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8"/>
          <p:cNvCxnSpPr/>
          <p:nvPr/>
        </p:nvCxnSpPr>
        <p:spPr>
          <a:xfrm rot="10800000" flipH="1">
            <a:off x="1652275" y="2066925"/>
            <a:ext cx="705300" cy="69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631550" y="3325300"/>
            <a:ext cx="1880400" cy="1050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6" name="Google Shape;116;p18"/>
          <p:cNvCxnSpPr/>
          <p:nvPr/>
        </p:nvCxnSpPr>
        <p:spPr>
          <a:xfrm rot="10800000" flipH="1">
            <a:off x="4493650" y="2941375"/>
            <a:ext cx="1765800" cy="13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8"/>
          <p:cNvCxnSpPr>
            <a:endCxn id="107" idx="1"/>
          </p:cNvCxnSpPr>
          <p:nvPr/>
        </p:nvCxnSpPr>
        <p:spPr>
          <a:xfrm rot="10800000" flipH="1">
            <a:off x="4493800" y="4313400"/>
            <a:ext cx="1765500" cy="284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8"/>
          <p:cNvCxnSpPr/>
          <p:nvPr/>
        </p:nvCxnSpPr>
        <p:spPr>
          <a:xfrm rot="10800000">
            <a:off x="5468450" y="1942700"/>
            <a:ext cx="795000" cy="80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1955900" y="2436725"/>
            <a:ext cx="1379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Pubkey lookup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528225" y="3856875"/>
            <a:ext cx="145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 signed encrypted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622900" y="2436725"/>
            <a:ext cx="1379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Pubkey lookup,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lookup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912063" y="3820363"/>
            <a:ext cx="145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Load, verify, &amp; decrypt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>
            <a:off x="3041850" y="1534750"/>
            <a:ext cx="1742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24" name="Google Shape;124;p18"/>
          <p:cNvSpPr txBox="1"/>
          <p:nvPr/>
        </p:nvSpPr>
        <p:spPr>
          <a:xfrm>
            <a:off x="3139748" y="1120100"/>
            <a:ext cx="1650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Shared blockchain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62098" y="1059500"/>
            <a:ext cx="18459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Blockstack?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311700" y="14170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new Internet for decentralized applications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Provides core services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Identity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○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Payments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" sz="2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Uses a blockchain to bootstrap</a:t>
            </a:r>
            <a:endParaRPr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D44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11700" y="395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Blockstack Architecture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22085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31991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41897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51803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61709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1615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152175" y="4300075"/>
            <a:ext cx="732900" cy="73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-5400000">
            <a:off x="18409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1"/>
          <p:cNvSpPr/>
          <p:nvPr/>
        </p:nvSpPr>
        <p:spPr>
          <a:xfrm rot="-5400000">
            <a:off x="22219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p21"/>
          <p:cNvSpPr/>
          <p:nvPr/>
        </p:nvSpPr>
        <p:spPr>
          <a:xfrm rot="-5400000">
            <a:off x="29839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21"/>
          <p:cNvSpPr/>
          <p:nvPr/>
        </p:nvSpPr>
        <p:spPr>
          <a:xfrm rot="-5400000">
            <a:off x="48127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21"/>
          <p:cNvSpPr/>
          <p:nvPr/>
        </p:nvSpPr>
        <p:spPr>
          <a:xfrm rot="-5400000">
            <a:off x="58033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1"/>
          <p:cNvSpPr/>
          <p:nvPr/>
        </p:nvSpPr>
        <p:spPr>
          <a:xfrm rot="-5400000">
            <a:off x="61081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1"/>
          <p:cNvSpPr/>
          <p:nvPr/>
        </p:nvSpPr>
        <p:spPr>
          <a:xfrm rot="-5400000">
            <a:off x="67939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1"/>
          <p:cNvSpPr/>
          <p:nvPr/>
        </p:nvSpPr>
        <p:spPr>
          <a:xfrm rot="-5400000">
            <a:off x="8013175" y="4208076"/>
            <a:ext cx="1134000" cy="212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 Txn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2301925" y="2593275"/>
            <a:ext cx="1285800" cy="42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routing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3227525" y="3132675"/>
            <a:ext cx="1285800" cy="42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routing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4402150" y="2593275"/>
            <a:ext cx="1285800" cy="42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routing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5813400" y="3056475"/>
            <a:ext cx="1285800" cy="42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routing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285625" y="2593275"/>
            <a:ext cx="1285800" cy="42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routing state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4" name="Google Shape;164;p21"/>
          <p:cNvCxnSpPr>
            <a:stCxn id="159" idx="2"/>
            <a:endCxn id="151" idx="3"/>
          </p:cNvCxnSpPr>
          <p:nvPr/>
        </p:nvCxnSpPr>
        <p:spPr>
          <a:xfrm flipH="1">
            <a:off x="2408125" y="3013875"/>
            <a:ext cx="536700" cy="733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1"/>
          <p:cNvCxnSpPr>
            <a:stCxn id="160" idx="2"/>
            <a:endCxn id="153" idx="3"/>
          </p:cNvCxnSpPr>
          <p:nvPr/>
        </p:nvCxnSpPr>
        <p:spPr>
          <a:xfrm flipH="1">
            <a:off x="3550925" y="3553275"/>
            <a:ext cx="319500" cy="193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1"/>
          <p:cNvCxnSpPr>
            <a:stCxn id="161" idx="2"/>
            <a:endCxn id="154" idx="3"/>
          </p:cNvCxnSpPr>
          <p:nvPr/>
        </p:nvCxnSpPr>
        <p:spPr>
          <a:xfrm>
            <a:off x="5045050" y="3013875"/>
            <a:ext cx="334800" cy="733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1"/>
          <p:cNvCxnSpPr>
            <a:stCxn id="162" idx="2"/>
            <a:endCxn id="156" idx="3"/>
          </p:cNvCxnSpPr>
          <p:nvPr/>
        </p:nvCxnSpPr>
        <p:spPr>
          <a:xfrm>
            <a:off x="6456300" y="3477075"/>
            <a:ext cx="219000" cy="27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1"/>
          <p:cNvCxnSpPr>
            <a:stCxn id="163" idx="2"/>
            <a:endCxn id="158" idx="3"/>
          </p:cNvCxnSpPr>
          <p:nvPr/>
        </p:nvCxnSpPr>
        <p:spPr>
          <a:xfrm>
            <a:off x="7928525" y="3013875"/>
            <a:ext cx="651600" cy="733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9" name="Google Shape;169;p21"/>
          <p:cNvSpPr/>
          <p:nvPr/>
        </p:nvSpPr>
        <p:spPr>
          <a:xfrm>
            <a:off x="2683125" y="1092300"/>
            <a:ext cx="1216728" cy="7328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4314225" y="1092300"/>
            <a:ext cx="1216728" cy="7328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5945325" y="1092300"/>
            <a:ext cx="1216728" cy="7328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576425" y="1092300"/>
            <a:ext cx="1216728" cy="7328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3738550" y="1667200"/>
            <a:ext cx="663600" cy="6636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3773050" y="1701633"/>
            <a:ext cx="594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Gaia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node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5406338" y="1667200"/>
            <a:ext cx="663600" cy="6636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5440838" y="1701633"/>
            <a:ext cx="594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Gaia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7029163" y="1667200"/>
            <a:ext cx="663600" cy="6636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7063663" y="1701633"/>
            <a:ext cx="594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Gaia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node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>
            <a:off x="3415200" y="2101650"/>
            <a:ext cx="324900" cy="497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0" name="Google Shape;180;p21"/>
          <p:cNvCxnSpPr>
            <a:stCxn id="173" idx="4"/>
            <a:endCxn id="160" idx="0"/>
          </p:cNvCxnSpPr>
          <p:nvPr/>
        </p:nvCxnSpPr>
        <p:spPr>
          <a:xfrm flipH="1">
            <a:off x="3870550" y="2330800"/>
            <a:ext cx="199800" cy="801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1" name="Google Shape;181;p21"/>
          <p:cNvCxnSpPr/>
          <p:nvPr/>
        </p:nvCxnSpPr>
        <p:spPr>
          <a:xfrm>
            <a:off x="4362300" y="2143125"/>
            <a:ext cx="401100" cy="456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2" name="Google Shape;182;p21"/>
          <p:cNvCxnSpPr/>
          <p:nvPr/>
        </p:nvCxnSpPr>
        <p:spPr>
          <a:xfrm flipH="1">
            <a:off x="5302525" y="2170775"/>
            <a:ext cx="165900" cy="42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5986925" y="2260650"/>
            <a:ext cx="262800" cy="795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4" name="Google Shape;184;p21"/>
          <p:cNvCxnSpPr/>
          <p:nvPr/>
        </p:nvCxnSpPr>
        <p:spPr>
          <a:xfrm flipH="1">
            <a:off x="6761175" y="2150050"/>
            <a:ext cx="290400" cy="919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7639325" y="2232975"/>
            <a:ext cx="138300" cy="366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86" name="Google Shape;186;p21"/>
          <p:cNvSpPr/>
          <p:nvPr/>
        </p:nvSpPr>
        <p:spPr>
          <a:xfrm>
            <a:off x="1673475" y="4369225"/>
            <a:ext cx="199800" cy="663600"/>
          </a:xfrm>
          <a:prstGeom prst="leftBrace">
            <a:avLst>
              <a:gd name="adj1" fmla="val 55443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1673475" y="2457949"/>
            <a:ext cx="199800" cy="1842000"/>
          </a:xfrm>
          <a:prstGeom prst="leftBrace">
            <a:avLst>
              <a:gd name="adj1" fmla="val 55443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1673475" y="1154525"/>
            <a:ext cx="199800" cy="1266900"/>
          </a:xfrm>
          <a:prstGeom prst="leftBrace">
            <a:avLst>
              <a:gd name="adj1" fmla="val 55443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241975" y="4453275"/>
            <a:ext cx="15558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Blockchain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41975" y="3171855"/>
            <a:ext cx="15558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Identity layer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241975" y="1557672"/>
            <a:ext cx="18378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 layer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1087679</TotalTime>
  <Words>1006</Words>
  <Application>Microsoft Macintosh PowerPoint</Application>
  <PresentationFormat>On-screen Show (16:9)</PresentationFormat>
  <Paragraphs>211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Decentralised identities, storage, and applications with Blockstack</vt:lpstr>
      <vt:lpstr>Would you like</vt:lpstr>
      <vt:lpstr>What Problems Are We Trying to Solve?</vt:lpstr>
      <vt:lpstr>What Problems Are We Trying to Solve?</vt:lpstr>
      <vt:lpstr>‘Sign-in with …’ , side story</vt:lpstr>
      <vt:lpstr>What Problems Are We Trying to Solve?</vt:lpstr>
      <vt:lpstr>What is Blockstack?</vt:lpstr>
      <vt:lpstr>What is Blockstack?</vt:lpstr>
      <vt:lpstr>Blockstack Architecture</vt:lpstr>
      <vt:lpstr>Blockstack Identity Layer</vt:lpstr>
      <vt:lpstr>Blockstack Identity Layer</vt:lpstr>
      <vt:lpstr>Blockstack Identity Layer</vt:lpstr>
      <vt:lpstr>Blockstack Storage Layer (Gaia)</vt:lpstr>
      <vt:lpstr>Blockstack Storage Layer (Gaia)</vt:lpstr>
      <vt:lpstr>Blockstack Infrastructure</vt:lpstr>
      <vt:lpstr>Let us try it</vt:lpstr>
      <vt:lpstr>Let us try it</vt:lpstr>
      <vt:lpstr>Let us try it</vt:lpstr>
      <vt:lpstr>Blockstack browser - Home</vt:lpstr>
      <vt:lpstr>Blockstack browser - ID</vt:lpstr>
      <vt:lpstr>Blockstack browser - Wallet</vt:lpstr>
      <vt:lpstr>Blockstack browser - Settings</vt:lpstr>
      <vt:lpstr>Trying an app: OI Calendar</vt:lpstr>
      <vt:lpstr>Where is my data? </vt:lpstr>
      <vt:lpstr>Where is my data? </vt:lpstr>
      <vt:lpstr>Where is my data? </vt:lpstr>
      <vt:lpstr>App development</vt:lpstr>
      <vt:lpstr>Tutorials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https://blockstack.org https://github.com/blockstack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Decentralised identities, storage, and applications with Blockstack</dc:title>
  <cp:lastModifiedBy>Yannael</cp:lastModifiedBy>
  <cp:revision>52</cp:revision>
  <dcterms:modified xsi:type="dcterms:W3CDTF">2019-01-25T09:36:12Z</dcterms:modified>
</cp:coreProperties>
</file>